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audio2.wav" ContentType="audio/wav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26"/>
  </p:notesMasterIdLst>
  <p:sldIdLst>
    <p:sldId id="261" r:id="rId2"/>
    <p:sldId id="271" r:id="rId3"/>
    <p:sldId id="284" r:id="rId4"/>
    <p:sldId id="272" r:id="rId5"/>
    <p:sldId id="275" r:id="rId6"/>
    <p:sldId id="285" r:id="rId7"/>
    <p:sldId id="281" r:id="rId8"/>
    <p:sldId id="283" r:id="rId9"/>
    <p:sldId id="282" r:id="rId10"/>
    <p:sldId id="276" r:id="rId11"/>
    <p:sldId id="287" r:id="rId12"/>
    <p:sldId id="273" r:id="rId13"/>
    <p:sldId id="264" r:id="rId14"/>
    <p:sldId id="286" r:id="rId15"/>
    <p:sldId id="256" r:id="rId16"/>
    <p:sldId id="257" r:id="rId17"/>
    <p:sldId id="258" r:id="rId18"/>
    <p:sldId id="259" r:id="rId19"/>
    <p:sldId id="260" r:id="rId20"/>
    <p:sldId id="269" r:id="rId21"/>
    <p:sldId id="280" r:id="rId22"/>
    <p:sldId id="288" r:id="rId23"/>
    <p:sldId id="289" r:id="rId24"/>
    <p:sldId id="290" r:id="rId25"/>
  </p:sldIdLst>
  <p:sldSz cx="12192000" cy="685800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alibri Light" panose="020F0302020204030204" pitchFamily="34" charset="0"/>
      <p:regular r:id="rId31"/>
      <p:italic r:id="rId32"/>
    </p:embeddedFont>
    <p:embeddedFont>
      <p:font typeface="VNI-Avo" pitchFamily="2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00DA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85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582B8F-AFB9-4F50-8025-712A88B52E3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8402FF-6D24-4071-8EB0-2ADAA5590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925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06DDF-AE00-4CD8-8D6D-94D9CAB5356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964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06DDF-AE00-4CD8-8D6D-94D9CAB5356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960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D211-8338-4D66-BDE9-C1CF608343AF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F158-52CF-4787-B71F-51BC98186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713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D211-8338-4D66-BDE9-C1CF608343AF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F158-52CF-4787-B71F-51BC98186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724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D211-8338-4D66-BDE9-C1CF608343AF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F158-52CF-4787-B71F-51BC98186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745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D211-8338-4D66-BDE9-C1CF608343AF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F158-52CF-4787-B71F-51BC98186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336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D211-8338-4D66-BDE9-C1CF608343AF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F158-52CF-4787-B71F-51BC98186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208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D211-8338-4D66-BDE9-C1CF608343AF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F158-52CF-4787-B71F-51BC98186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286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D211-8338-4D66-BDE9-C1CF608343AF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F158-52CF-4787-B71F-51BC98186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192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D211-8338-4D66-BDE9-C1CF608343AF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F158-52CF-4787-B71F-51BC98186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650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D211-8338-4D66-BDE9-C1CF608343AF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F158-52CF-4787-B71F-51BC98186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4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D211-8338-4D66-BDE9-C1CF608343AF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F158-52CF-4787-B71F-51BC98186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589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D211-8338-4D66-BDE9-C1CF608343AF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F158-52CF-4787-B71F-51BC98186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220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2D211-8338-4D66-BDE9-C1CF608343AF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0F158-52CF-4787-B71F-51BC98186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306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10" Type="http://schemas.openxmlformats.org/officeDocument/2006/relationships/image" Target="../media/image8.png"/><Relationship Id="rId4" Type="http://schemas.openxmlformats.org/officeDocument/2006/relationships/image" Target="../media/image2.gi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emf"/><Relationship Id="rId7" Type="http://schemas.openxmlformats.org/officeDocument/2006/relationships/slide" Target="slide22.xml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slide" Target="slide1.xml"/><Relationship Id="rId7" Type="http://schemas.openxmlformats.org/officeDocument/2006/relationships/slide" Target="slide18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17.xml"/><Relationship Id="rId5" Type="http://schemas.openxmlformats.org/officeDocument/2006/relationships/slide" Target="slide16.xml"/><Relationship Id="rId4" Type="http://schemas.openxmlformats.org/officeDocument/2006/relationships/image" Target="../media/image3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WordArt 10"/>
          <p:cNvSpPr>
            <a:spLocks noChangeArrowheads="1" noChangeShapeType="1" noTextEdit="1"/>
          </p:cNvSpPr>
          <p:nvPr/>
        </p:nvSpPr>
        <p:spPr bwMode="auto">
          <a:xfrm>
            <a:off x="3482975" y="457200"/>
            <a:ext cx="5432425" cy="282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 dirty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PHÒNG GIÁO DỤC VÀ ĐÀO TẠO TP THỦ DẦU MỘT</a:t>
            </a:r>
          </a:p>
        </p:txBody>
      </p:sp>
      <p:sp>
        <p:nvSpPr>
          <p:cNvPr id="6" name="WordArt 11" descr="White marble"/>
          <p:cNvSpPr>
            <a:spLocks noChangeArrowheads="1" noChangeShapeType="1" noTextEdit="1"/>
          </p:cNvSpPr>
          <p:nvPr/>
        </p:nvSpPr>
        <p:spPr bwMode="auto">
          <a:xfrm>
            <a:off x="3222625" y="1219200"/>
            <a:ext cx="5387975" cy="677863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744414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  <a:contourClr>
                <a:srgbClr val="FFFFFF"/>
              </a:contourClr>
            </a:sp3d>
          </a:bodyPr>
          <a:lstStyle/>
          <a:p>
            <a:pPr algn="ctr"/>
            <a:r>
              <a:rPr lang="en-US" sz="4800" b="1" kern="10">
                <a:ln w="9525"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" name="Picture 12" descr="Chuong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863" y="1143000"/>
            <a:ext cx="2514600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WordArt 13"/>
          <p:cNvSpPr>
            <a:spLocks noChangeArrowheads="1" noChangeShapeType="1" noTextEdit="1"/>
          </p:cNvSpPr>
          <p:nvPr/>
        </p:nvSpPr>
        <p:spPr bwMode="auto">
          <a:xfrm rot="260595">
            <a:off x="1887538" y="3251200"/>
            <a:ext cx="7972425" cy="11874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20519958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9900"/>
              </a:contourClr>
            </a:sp3d>
          </a:bodyPr>
          <a:lstStyle/>
          <a:p>
            <a:pPr algn="ctr"/>
            <a:r>
              <a:rPr lang="en-US" sz="3600" b="1" kern="10">
                <a:ln w="9525">
                  <a:round/>
                  <a:headEnd/>
                  <a:tailEnd/>
                </a:ln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 TOÁN LỚP 1</a:t>
            </a:r>
          </a:p>
        </p:txBody>
      </p:sp>
      <p:sp>
        <p:nvSpPr>
          <p:cNvPr id="11" name="WordArt 14"/>
          <p:cNvSpPr>
            <a:spLocks noChangeArrowheads="1" noChangeShapeType="1" noTextEdit="1"/>
          </p:cNvSpPr>
          <p:nvPr/>
        </p:nvSpPr>
        <p:spPr bwMode="auto">
          <a:xfrm>
            <a:off x="2819400" y="5729288"/>
            <a:ext cx="6891338" cy="403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800" b="1" i="1" kern="10" dirty="0">
                <a:ln w="9525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cs typeface="Arial" panose="020B0604020202020204" pitchFamily="34" charset="0"/>
              </a:rPr>
              <a:t>GIÁO VIÊN: NGUYỄN THỊ THANH HẰNG</a:t>
            </a:r>
          </a:p>
        </p:txBody>
      </p:sp>
      <p:pic>
        <p:nvPicPr>
          <p:cNvPr id="12" name="Picture 17" descr="Rainbar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763588"/>
            <a:ext cx="3200400" cy="7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WordArt 19"/>
          <p:cNvSpPr>
            <a:spLocks noChangeArrowheads="1" noChangeShapeType="1" noTextEdit="1"/>
          </p:cNvSpPr>
          <p:nvPr/>
        </p:nvSpPr>
        <p:spPr bwMode="auto">
          <a:xfrm>
            <a:off x="3235325" y="941388"/>
            <a:ext cx="5889625" cy="403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2800" b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ĐỊNH HÒA</a:t>
            </a:r>
            <a:r>
              <a:rPr lang="en-US" sz="2800" b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</a:p>
        </p:txBody>
      </p:sp>
      <p:grpSp>
        <p:nvGrpSpPr>
          <p:cNvPr id="14" name="Group 6"/>
          <p:cNvGrpSpPr>
            <a:grpSpLocks/>
          </p:cNvGrpSpPr>
          <p:nvPr/>
        </p:nvGrpSpPr>
        <p:grpSpPr bwMode="auto">
          <a:xfrm>
            <a:off x="0" y="57150"/>
            <a:ext cx="4395788" cy="6824663"/>
            <a:chOff x="1638300" y="57150"/>
            <a:chExt cx="2757488" cy="6824523"/>
          </a:xfrm>
        </p:grpSpPr>
        <p:pic>
          <p:nvPicPr>
            <p:cNvPr id="15" name="Picture 6" descr="Picture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2588" y="57150"/>
              <a:ext cx="2743200" cy="129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8" descr="Picture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1475" y="3960813"/>
              <a:ext cx="1512497" cy="2920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4" descr="hoa nam ngang"/>
            <p:cNvPicPr>
              <a:picLocks noChangeAspect="1" noChangeArrowheads="1" noCrop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133350" y="2914650"/>
              <a:ext cx="4343400" cy="800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Group 7"/>
          <p:cNvGrpSpPr>
            <a:grpSpLocks/>
          </p:cNvGrpSpPr>
          <p:nvPr/>
        </p:nvGrpSpPr>
        <p:grpSpPr bwMode="auto">
          <a:xfrm>
            <a:off x="1828800" y="0"/>
            <a:ext cx="10515600" cy="6858000"/>
            <a:chOff x="2887663" y="-76200"/>
            <a:chExt cx="7623175" cy="6857999"/>
          </a:xfrm>
        </p:grpSpPr>
        <p:pic>
          <p:nvPicPr>
            <p:cNvPr id="19" name="Picture 7" descr="Picture3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66225" y="-76200"/>
              <a:ext cx="1295400" cy="287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9" descr="Picture3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8113" y="5408613"/>
              <a:ext cx="2743200" cy="129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6" descr="hoa nam ngang"/>
            <p:cNvPicPr>
              <a:picLocks noChangeAspect="1" noChangeArrowheads="1" noCrop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887663" y="57150"/>
              <a:ext cx="6408737" cy="315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7" descr="hoa nam ngang"/>
            <p:cNvPicPr>
              <a:picLocks noChangeAspect="1" noChangeArrowheads="1" noCrop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5925" y="5818982"/>
              <a:ext cx="6172200" cy="962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8" descr="hoa nam ngang"/>
            <p:cNvPicPr>
              <a:picLocks noChangeAspect="1" noChangeArrowheads="1" noCrop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8015288" y="3005138"/>
              <a:ext cx="4191000" cy="800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2122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5" y="0"/>
            <a:ext cx="12178075" cy="6858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08085" cy="137719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859" y="937011"/>
            <a:ext cx="8231941" cy="518880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33" y="4456171"/>
            <a:ext cx="4917451" cy="240182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00" y="-55329"/>
            <a:ext cx="5342408" cy="58233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44" y="4599687"/>
            <a:ext cx="2389637" cy="1548387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3932019" y="2228671"/>
            <a:ext cx="58496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KHỞI ĐỘNG</a:t>
            </a:r>
            <a:endParaRPr lang="en-US" altLang="zh-CN" sz="72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charset="0"/>
              <a:ea typeface="Microsoft YaHei" panose="020B0503020204020204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57411" y="6456651"/>
            <a:ext cx="309880" cy="420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135" dirty="0"/>
          </a:p>
        </p:txBody>
      </p:sp>
    </p:spTree>
    <p:extLst>
      <p:ext uri="{BB962C8B-B14F-4D97-AF65-F5344CB8AC3E}">
        <p14:creationId xmlns:p14="http://schemas.microsoft.com/office/powerpoint/2010/main" val="300911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images (3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672" y="573240"/>
            <a:ext cx="11822838" cy="5979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images (2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9601" y="4936854"/>
            <a:ext cx="4561114" cy="2028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images (1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442758" y="5130541"/>
            <a:ext cx="2610679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5265510" y="2144756"/>
            <a:ext cx="16316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b="1" dirty="0">
                <a:latin typeface="VNI-Avo" pitchFamily="2" charset="0"/>
              </a:rPr>
              <a:t>8-7=</a:t>
            </a:r>
          </a:p>
        </p:txBody>
      </p:sp>
      <p:sp>
        <p:nvSpPr>
          <p:cNvPr id="8" name="TextBox 15"/>
          <p:cNvSpPr txBox="1">
            <a:spLocks noChangeArrowheads="1"/>
          </p:cNvSpPr>
          <p:nvPr/>
        </p:nvSpPr>
        <p:spPr bwMode="auto">
          <a:xfrm>
            <a:off x="1967521" y="1952117"/>
            <a:ext cx="14627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b="1" dirty="0">
                <a:latin typeface="VNI-Avo" pitchFamily="2" charset="0"/>
              </a:rPr>
              <a:t>9-6=</a:t>
            </a:r>
          </a:p>
        </p:txBody>
      </p:sp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6229685" y="1329970"/>
            <a:ext cx="14627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b="1" dirty="0">
                <a:latin typeface="VNI-Avo" pitchFamily="2" charset="0"/>
              </a:rPr>
              <a:t>8+0=</a:t>
            </a:r>
          </a:p>
        </p:txBody>
      </p:sp>
      <p:sp>
        <p:nvSpPr>
          <p:cNvPr id="10" name="TextBox 17"/>
          <p:cNvSpPr txBox="1">
            <a:spLocks noChangeArrowheads="1"/>
          </p:cNvSpPr>
          <p:nvPr/>
        </p:nvSpPr>
        <p:spPr bwMode="auto">
          <a:xfrm>
            <a:off x="9466283" y="2646627"/>
            <a:ext cx="14627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b="1" dirty="0">
                <a:latin typeface="VNI-Avo" pitchFamily="2" charset="0"/>
              </a:rPr>
              <a:t>4+4=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200" y="-29889"/>
            <a:ext cx="4847573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vantGarde" pitchFamily="2" charset="0"/>
                <a:ea typeface="AvantGarde" pitchFamily="2" charset="0"/>
                <a:cs typeface="AvantGarde" pitchFamily="2" charset="0"/>
              </a:rPr>
              <a:t>Trò chơi: </a:t>
            </a:r>
            <a:r>
              <a:rPr lang="en-US" sz="36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vantGarde" pitchFamily="2" charset="0"/>
                <a:ea typeface="AvantGarde" pitchFamily="2" charset="0"/>
                <a:cs typeface="AvantGarde" pitchFamily="2" charset="0"/>
              </a:rPr>
              <a:t>Hái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vantGarde" pitchFamily="2" charset="0"/>
                <a:ea typeface="AvantGarde" pitchFamily="2" charset="0"/>
                <a:cs typeface="AvantGarde" pitchFamily="2" charset="0"/>
              </a:rPr>
              <a:t> </a:t>
            </a:r>
            <a:r>
              <a:rPr lang="en-US" sz="36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vantGarde" pitchFamily="2" charset="0"/>
                <a:ea typeface="AvantGarde" pitchFamily="2" charset="0"/>
                <a:cs typeface="AvantGarde" pitchFamily="2" charset="0"/>
              </a:rPr>
              <a:t>Táo</a:t>
            </a:r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vantGarde" pitchFamily="2" charset="0"/>
              <a:ea typeface="AvantGarde" pitchFamily="2" charset="0"/>
              <a:cs typeface="AvantGarde" pitchFamily="2" charset="0"/>
            </a:endParaRPr>
          </a:p>
        </p:txBody>
      </p: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7132955" y="5913912"/>
            <a:ext cx="26288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3600"/>
          </a:p>
        </p:txBody>
      </p:sp>
      <p:sp>
        <p:nvSpPr>
          <p:cNvPr id="13" name="TextBox 36"/>
          <p:cNvSpPr txBox="1">
            <a:spLocks noChangeArrowheads="1"/>
          </p:cNvSpPr>
          <p:nvPr/>
        </p:nvSpPr>
        <p:spPr bwMode="auto">
          <a:xfrm>
            <a:off x="8833854" y="4143027"/>
            <a:ext cx="14627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b="1" dirty="0">
                <a:latin typeface="VNI-Avo" pitchFamily="2" charset="0"/>
              </a:rPr>
              <a:t>7-2=</a:t>
            </a: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8601738" y="3836340"/>
            <a:ext cx="1516625" cy="1091952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Arial-Rounded"/>
                <a:ea typeface="Arial-Rounded"/>
                <a:cs typeface="Arial-Rounded"/>
              </a:rPr>
              <a:t>4</a:t>
            </a:r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5206834" y="1952117"/>
            <a:ext cx="1402786" cy="942975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Arial-Rounded"/>
                <a:ea typeface="Arial-Rounded"/>
                <a:cs typeface="Arial-Rounded"/>
              </a:rPr>
              <a:t>3</a:t>
            </a:r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6163855" y="1137331"/>
            <a:ext cx="1402786" cy="942975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Arial-Rounded"/>
                <a:ea typeface="Arial-Rounded"/>
                <a:cs typeface="Arial-Rounded"/>
              </a:rPr>
              <a:t>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12055" y="13313"/>
            <a:ext cx="7179367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ea typeface="AvantGarde" pitchFamily="2" charset="0"/>
                <a:cs typeface="AvantGarde" pitchFamily="2" charset="0"/>
              </a:rPr>
              <a:t>Nêu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ea typeface="AvantGarde" pitchFamily="2" charset="0"/>
                <a:cs typeface="AvantGarde" pitchFamily="2" charset="0"/>
              </a:rPr>
              <a:t> </a:t>
            </a:r>
            <a:r>
              <a:rPr lang="en-US" sz="36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ea typeface="AvantGarde" pitchFamily="2" charset="0"/>
                <a:cs typeface="AvantGarde" pitchFamily="2" charset="0"/>
              </a:rPr>
              <a:t>kết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ea typeface="AvantGarde" pitchFamily="2" charset="0"/>
                <a:cs typeface="AvantGarde" pitchFamily="2" charset="0"/>
              </a:rPr>
              <a:t> </a:t>
            </a:r>
            <a:r>
              <a:rPr lang="en-US" sz="36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ea typeface="AvantGarde" pitchFamily="2" charset="0"/>
                <a:cs typeface="AvantGarde" pitchFamily="2" charset="0"/>
              </a:rPr>
              <a:t>quả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ea typeface="AvantGarde" pitchFamily="2" charset="0"/>
                <a:cs typeface="AvantGarde" pitchFamily="2" charset="0"/>
              </a:rPr>
              <a:t> </a:t>
            </a:r>
            <a:r>
              <a:rPr lang="en-US" sz="36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ea typeface="AvantGarde" pitchFamily="2" charset="0"/>
                <a:cs typeface="AvantGarde" pitchFamily="2" charset="0"/>
              </a:rPr>
              <a:t>phép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ea typeface="AvantGarde" pitchFamily="2" charset="0"/>
                <a:cs typeface="AvantGarde" pitchFamily="2" charset="0"/>
              </a:rPr>
              <a:t> </a:t>
            </a:r>
            <a:r>
              <a:rPr lang="en-US" sz="36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ea typeface="AvantGarde" pitchFamily="2" charset="0"/>
                <a:cs typeface="AvantGarde" pitchFamily="2" charset="0"/>
              </a:rPr>
              <a:t>tính</a:t>
            </a:r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effectLst>
                <a:outerShdw dist="38100" dir="2700000" algn="tl" rotWithShape="0">
                  <a:schemeClr val="accent2"/>
                </a:outerShdw>
              </a:effectLst>
              <a:ea typeface="AvantGarde" pitchFamily="2" charset="0"/>
              <a:cs typeface="AvantGarde" pitchFamily="2" charset="0"/>
            </a:endParaRPr>
          </a:p>
        </p:txBody>
      </p:sp>
      <p:sp>
        <p:nvSpPr>
          <p:cNvPr id="18" name="TextBox 36"/>
          <p:cNvSpPr txBox="1">
            <a:spLocks noChangeArrowheads="1"/>
          </p:cNvSpPr>
          <p:nvPr/>
        </p:nvSpPr>
        <p:spPr bwMode="auto">
          <a:xfrm>
            <a:off x="4331050" y="1071890"/>
            <a:ext cx="16867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b="1" dirty="0">
                <a:latin typeface="VNI-Avo" pitchFamily="2" charset="0"/>
              </a:rPr>
              <a:t>0+10=</a:t>
            </a:r>
          </a:p>
        </p:txBody>
      </p:sp>
      <p:sp>
        <p:nvSpPr>
          <p:cNvPr id="19" name="TextBox 36"/>
          <p:cNvSpPr txBox="1">
            <a:spLocks noChangeArrowheads="1"/>
          </p:cNvSpPr>
          <p:nvPr/>
        </p:nvSpPr>
        <p:spPr bwMode="auto">
          <a:xfrm>
            <a:off x="3740665" y="1828649"/>
            <a:ext cx="14627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b="1" dirty="0">
                <a:latin typeface="VNI-Avo" pitchFamily="2" charset="0"/>
              </a:rPr>
              <a:t>5+5=</a:t>
            </a:r>
          </a:p>
        </p:txBody>
      </p:sp>
      <p:sp>
        <p:nvSpPr>
          <p:cNvPr id="20" name="TextBox 36"/>
          <p:cNvSpPr txBox="1">
            <a:spLocks noChangeArrowheads="1"/>
          </p:cNvSpPr>
          <p:nvPr/>
        </p:nvSpPr>
        <p:spPr bwMode="auto">
          <a:xfrm>
            <a:off x="7951897" y="2164856"/>
            <a:ext cx="14627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b="1" dirty="0">
                <a:latin typeface="VNI-Avo" pitchFamily="2" charset="0"/>
              </a:rPr>
              <a:t>9-5=</a:t>
            </a:r>
          </a:p>
        </p:txBody>
      </p:sp>
      <p:sp>
        <p:nvSpPr>
          <p:cNvPr id="21" name="TextBox 36"/>
          <p:cNvSpPr txBox="1">
            <a:spLocks noChangeArrowheads="1"/>
          </p:cNvSpPr>
          <p:nvPr/>
        </p:nvSpPr>
        <p:spPr bwMode="auto">
          <a:xfrm>
            <a:off x="1674743" y="3450039"/>
            <a:ext cx="14627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b="1" dirty="0">
                <a:latin typeface="VNI-Avo" pitchFamily="2" charset="0"/>
              </a:rPr>
              <a:t>6-0=</a:t>
            </a: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1602774" y="3231275"/>
            <a:ext cx="1400520" cy="942975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Arial-Rounded"/>
                <a:ea typeface="Arial-Rounded"/>
                <a:cs typeface="Arial-Rounded"/>
              </a:rPr>
              <a:t>1</a:t>
            </a: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2003424" y="1855170"/>
            <a:ext cx="1402786" cy="942975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Arial-Rounded"/>
                <a:ea typeface="Arial-Rounded"/>
                <a:cs typeface="Arial-Rounded"/>
              </a:rPr>
              <a:t>6</a:t>
            </a: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4310661" y="881680"/>
            <a:ext cx="1503281" cy="942975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Arial-Rounded"/>
                <a:ea typeface="Arial-Rounded"/>
                <a:cs typeface="Arial-Rounded"/>
              </a:rPr>
              <a:t>2</a:t>
            </a:r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3581166" y="1693368"/>
            <a:ext cx="1402786" cy="942975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Arial-Rounded"/>
                <a:ea typeface="Arial-Rounded"/>
                <a:cs typeface="Arial-Rounded"/>
              </a:rPr>
              <a:t>7</a:t>
            </a:r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9225565" y="2457277"/>
            <a:ext cx="1568404" cy="1006248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Arial-Rounded"/>
                <a:ea typeface="Arial-Rounded"/>
                <a:cs typeface="Arial-Rounded"/>
              </a:rPr>
              <a:t>9</a:t>
            </a:r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7822779" y="2023697"/>
            <a:ext cx="1402786" cy="942975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Arial-Rounded"/>
                <a:ea typeface="Arial-Rounded"/>
                <a:cs typeface="Arial-Rounded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79165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 0.05579 L -0.4625 0.222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25" y="833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039 0.21829 L -0.29283 0.588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61" y="1849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451 -0.04398 L -0.03715 0.3002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3" y="1719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05714E-6 L -0.14062 0.4869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00" y="243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33 0.04233 L -0.33837 0.6308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0" y="294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32 -0.17292 L -0.11684 0.4155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10" y="294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455 -0.02848 L -0.14549 0.5599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10" y="294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33 0.04236 L -0.4677 0.46435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69" y="2108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327 -0.00625 L -0.4033 0.5821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10" y="294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66560"/>
          </a:xfrm>
          <a:prstGeom prst="rect">
            <a:avLst/>
          </a:prstGeom>
        </p:spPr>
      </p:pic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5306024" y="1061448"/>
            <a:ext cx="10590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3200" b="1" u="sng" dirty="0" err="1">
                <a:solidFill>
                  <a:schemeClr val="bg1"/>
                </a:solidFill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Toán</a:t>
            </a:r>
            <a:endParaRPr lang="en-US" sz="3200" b="1" u="sng" dirty="0">
              <a:solidFill>
                <a:schemeClr val="bg1"/>
              </a:solidFill>
              <a:latin typeface="Times New Roman" panose="02020603050405020304" pitchFamily="18" charset="0"/>
              <a:ea typeface="HP001 4H" pitchFamily="34" charset="-127"/>
              <a:cs typeface="Times New Roman" panose="02020603050405020304" pitchFamily="18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149384" y="488361"/>
            <a:ext cx="7543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3200" b="1" dirty="0" err="1">
                <a:solidFill>
                  <a:schemeClr val="bg1"/>
                </a:solidFill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Thứ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tư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bg1"/>
                </a:solidFill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ngày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14 </a:t>
            </a:r>
            <a:r>
              <a:rPr lang="en-US" sz="3200" b="1" dirty="0" err="1">
                <a:solidFill>
                  <a:schemeClr val="bg1"/>
                </a:solidFill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tháng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12 </a:t>
            </a:r>
            <a:r>
              <a:rPr lang="en-US" sz="3200" b="1" dirty="0" err="1">
                <a:solidFill>
                  <a:schemeClr val="bg1"/>
                </a:solidFill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năm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2022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825659" y="1633880"/>
            <a:ext cx="68675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(TIẾT 3)</a:t>
            </a:r>
            <a:endParaRPr lang="en-US" sz="3200" b="1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03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GIAO AN LUU\GIÁO ÁN 2020-2021\LỚP 1-HƯƠNG\GIÁO ÁN LỚP 1\USB-TRÌNH CHIẾU\TOÁN\HỌC KỲ 1\TUẦN 3-Toán\Bài 7. Số 10\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90500"/>
            <a:ext cx="12404035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19332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5351188" y="470900"/>
            <a:ext cx="10590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3200" b="1" u="sng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Toán</a:t>
            </a:r>
            <a:endParaRPr lang="en-US" sz="3200" b="1" u="sng" dirty="0">
              <a:latin typeface="Times New Roman" panose="02020603050405020304" pitchFamily="18" charset="0"/>
              <a:ea typeface="HP001 4H" pitchFamily="34" charset="-127"/>
              <a:cs typeface="Times New Roman" panose="02020603050405020304" pitchFamily="18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194548" y="-102187"/>
            <a:ext cx="7543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32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Thứ</a:t>
            </a:r>
            <a:r>
              <a:rPr lang="en-US" sz="32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tư</a:t>
            </a:r>
            <a:r>
              <a:rPr lang="en-US" sz="32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ngày</a:t>
            </a:r>
            <a:r>
              <a:rPr lang="en-US" sz="3200" b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13 </a:t>
            </a:r>
            <a:r>
              <a:rPr lang="en-US" sz="32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tháng</a:t>
            </a:r>
            <a:r>
              <a:rPr lang="en-US" sz="32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12 </a:t>
            </a:r>
            <a:r>
              <a:rPr lang="en-US" sz="32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năm</a:t>
            </a:r>
            <a:r>
              <a:rPr lang="en-US" sz="32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2023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870823" y="1043332"/>
            <a:ext cx="68675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(TIẾT 3)</a:t>
            </a:r>
            <a:endParaRPr lang="en-US" sz="2800" b="1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58" y="1642267"/>
            <a:ext cx="10920548" cy="3271290"/>
          </a:xfrm>
          <a:prstGeom prst="rect">
            <a:avLst/>
          </a:prstGeom>
        </p:spPr>
      </p:pic>
      <p:sp>
        <p:nvSpPr>
          <p:cNvPr id="8" name="Rectangle: Rounded Corners 7"/>
          <p:cNvSpPr/>
          <p:nvPr/>
        </p:nvSpPr>
        <p:spPr>
          <a:xfrm>
            <a:off x="6410260" y="3005197"/>
            <a:ext cx="542925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48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9" name="Rectangle: Rounded Corners 7"/>
          <p:cNvSpPr/>
          <p:nvPr/>
        </p:nvSpPr>
        <p:spPr>
          <a:xfrm>
            <a:off x="6410260" y="3925407"/>
            <a:ext cx="542925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48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0" name="Rectangle: Rounded Corners 7"/>
          <p:cNvSpPr/>
          <p:nvPr/>
        </p:nvSpPr>
        <p:spPr>
          <a:xfrm>
            <a:off x="3813270" y="2870936"/>
            <a:ext cx="510778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40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1" name="Rectangle: Rounded Corners 7"/>
          <p:cNvSpPr/>
          <p:nvPr/>
        </p:nvSpPr>
        <p:spPr>
          <a:xfrm>
            <a:off x="3784695" y="3930034"/>
            <a:ext cx="539353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40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2" name="Rectangle: Rounded Corners 7"/>
          <p:cNvSpPr/>
          <p:nvPr/>
        </p:nvSpPr>
        <p:spPr>
          <a:xfrm>
            <a:off x="9805048" y="2937562"/>
            <a:ext cx="542925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4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3" name="Rectangle: Rounded Corners 7"/>
          <p:cNvSpPr/>
          <p:nvPr/>
        </p:nvSpPr>
        <p:spPr>
          <a:xfrm>
            <a:off x="9821090" y="3985308"/>
            <a:ext cx="542925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4000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842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5306024" y="734874"/>
            <a:ext cx="10590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3200" b="1" u="sng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Toán</a:t>
            </a:r>
            <a:endParaRPr lang="en-US" sz="3200" b="1" u="sng" dirty="0">
              <a:latin typeface="Times New Roman" panose="02020603050405020304" pitchFamily="18" charset="0"/>
              <a:ea typeface="HP001 4H" pitchFamily="34" charset="-127"/>
              <a:cs typeface="Times New Roman" panose="02020603050405020304" pitchFamily="18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149384" y="161787"/>
            <a:ext cx="7543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32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Thứ</a:t>
            </a:r>
            <a:r>
              <a:rPr lang="en-US" sz="32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tư</a:t>
            </a:r>
            <a:r>
              <a:rPr lang="en-US" sz="32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ngày</a:t>
            </a:r>
            <a:r>
              <a:rPr lang="en-US" sz="32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14 </a:t>
            </a:r>
            <a:r>
              <a:rPr lang="en-US" sz="32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tháng</a:t>
            </a:r>
            <a:r>
              <a:rPr lang="en-US" sz="32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12 </a:t>
            </a:r>
            <a:r>
              <a:rPr lang="en-US" sz="32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năm</a:t>
            </a:r>
            <a:r>
              <a:rPr lang="en-US" sz="32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2022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825659" y="1307306"/>
            <a:ext cx="68675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(TIẾT 3)</a:t>
            </a:r>
            <a:endParaRPr lang="en-US" sz="2800" b="1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962" y="2550311"/>
            <a:ext cx="9548949" cy="183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20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1219200" y="244475"/>
            <a:ext cx="1079500" cy="64611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9" name="Oval 8"/>
          <p:cNvSpPr/>
          <p:nvPr/>
        </p:nvSpPr>
        <p:spPr>
          <a:xfrm>
            <a:off x="87313" y="376238"/>
            <a:ext cx="827087" cy="3810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600" b="1" dirty="0"/>
              <a:t>1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828800" y="304800"/>
            <a:ext cx="4968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ea typeface="SimSun" panose="02010600030101010101" pitchFamily="2" charset="-122"/>
              </a:rPr>
              <a:t>？</a:t>
            </a:r>
            <a:endParaRPr lang="en-US" altLang="en-US" sz="2800" b="1"/>
          </a:p>
        </p:txBody>
      </p:sp>
      <p:cxnSp>
        <p:nvCxnSpPr>
          <p:cNvPr id="11" name="Straight Connector 10"/>
          <p:cNvCxnSpPr/>
          <p:nvPr/>
        </p:nvCxnSpPr>
        <p:spPr>
          <a:xfrm>
            <a:off x="6062341" y="2286000"/>
            <a:ext cx="36512" cy="457200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Cloud 11"/>
          <p:cNvSpPr/>
          <p:nvPr/>
        </p:nvSpPr>
        <p:spPr>
          <a:xfrm>
            <a:off x="7453410" y="1597372"/>
            <a:ext cx="3412435" cy="1676400"/>
          </a:xfrm>
          <a:prstGeom prst="cloud">
            <a:avLst/>
          </a:prstGeom>
          <a:solidFill>
            <a:srgbClr val="FF000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Sóc Nâu</a:t>
            </a:r>
          </a:p>
        </p:txBody>
      </p:sp>
      <p:sp>
        <p:nvSpPr>
          <p:cNvPr id="13" name="Cloud 12"/>
          <p:cNvSpPr/>
          <p:nvPr/>
        </p:nvSpPr>
        <p:spPr>
          <a:xfrm>
            <a:off x="1379969" y="1612705"/>
            <a:ext cx="3620742" cy="1676400"/>
          </a:xfrm>
          <a:prstGeom prst="cloud">
            <a:avLst/>
          </a:prstGeom>
          <a:solidFill>
            <a:srgbClr val="FF000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Thỏ Trắng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3489" y="4011222"/>
            <a:ext cx="6009898" cy="2062103"/>
            <a:chOff x="11846" y="2961061"/>
            <a:chExt cx="6057911" cy="2062103"/>
          </a:xfrm>
        </p:grpSpPr>
        <p:sp>
          <p:nvSpPr>
            <p:cNvPr id="2" name="Rectangle 1"/>
            <p:cNvSpPr/>
            <p:nvPr/>
          </p:nvSpPr>
          <p:spPr>
            <a:xfrm>
              <a:off x="11846" y="2961061"/>
              <a:ext cx="6057911" cy="206210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pt-BR" sz="3200" b="1" dirty="0">
                  <a:latin typeface="Arial" panose="020B0604020202020204" pitchFamily="34" charset="0"/>
                </a:rPr>
                <a:t>b)</a:t>
              </a:r>
            </a:p>
            <a:p>
              <a:r>
                <a:rPr lang="pt-BR" sz="3200" b="1" dirty="0">
                  <a:latin typeface="Arial" panose="020B0604020202020204" pitchFamily="34" charset="0"/>
                </a:rPr>
                <a:t> 3 + 2 = 5    2 + 4  = 6  1 + 3  = 4</a:t>
              </a:r>
            </a:p>
            <a:p>
              <a:pPr algn="just"/>
              <a:r>
                <a:rPr lang="pt-BR" sz="3200" b="1" dirty="0">
                  <a:latin typeface="Arial" panose="020B0604020202020204" pitchFamily="34" charset="0"/>
                </a:rPr>
                <a:t> </a:t>
              </a:r>
            </a:p>
            <a:p>
              <a:pPr algn="just"/>
              <a:r>
                <a:rPr lang="pt-BR" sz="3200" b="1" dirty="0">
                  <a:latin typeface="Arial" panose="020B0604020202020204" pitchFamily="34" charset="0"/>
                </a:rPr>
                <a:t>5 - 2 = 3     6 - 4  = 2    4 - 3  = 1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846472" y="3557036"/>
              <a:ext cx="383177" cy="39188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01696" y="4484140"/>
              <a:ext cx="396240" cy="42236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970350" y="3455809"/>
              <a:ext cx="429548" cy="43542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713730" y="4461060"/>
              <a:ext cx="383177" cy="39188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873515" y="3528146"/>
              <a:ext cx="383177" cy="35925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791114" y="4475716"/>
              <a:ext cx="383177" cy="39188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137807" y="4011222"/>
            <a:ext cx="6009898" cy="2062103"/>
            <a:chOff x="11846" y="2961061"/>
            <a:chExt cx="6057911" cy="2062103"/>
          </a:xfrm>
        </p:grpSpPr>
        <p:sp>
          <p:nvSpPr>
            <p:cNvPr id="25" name="Rectangle 24"/>
            <p:cNvSpPr/>
            <p:nvPr/>
          </p:nvSpPr>
          <p:spPr>
            <a:xfrm>
              <a:off x="11846" y="2961061"/>
              <a:ext cx="6057911" cy="206210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pt-BR" sz="3200" b="1" dirty="0">
                  <a:latin typeface="Arial" panose="020B0604020202020204" pitchFamily="34" charset="0"/>
                </a:rPr>
                <a:t>b)</a:t>
              </a:r>
            </a:p>
            <a:p>
              <a:r>
                <a:rPr lang="pt-BR" sz="3200" b="1" dirty="0">
                  <a:latin typeface="Arial" panose="020B0604020202020204" pitchFamily="34" charset="0"/>
                </a:rPr>
                <a:t> 3 + 2 = 5    2 + 4  = 6  1 + 3  = 4</a:t>
              </a:r>
            </a:p>
            <a:p>
              <a:pPr algn="just"/>
              <a:r>
                <a:rPr lang="pt-BR" sz="3200" b="1" dirty="0">
                  <a:latin typeface="Arial" panose="020B0604020202020204" pitchFamily="34" charset="0"/>
                </a:rPr>
                <a:t> </a:t>
              </a:r>
            </a:p>
            <a:p>
              <a:pPr algn="just"/>
              <a:r>
                <a:rPr lang="pt-BR" sz="3200" b="1" dirty="0">
                  <a:latin typeface="Arial" panose="020B0604020202020204" pitchFamily="34" charset="0"/>
                </a:rPr>
                <a:t>5 - 2 = 3     6 - 4  = 2    4 - 3  = 1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46472" y="3557036"/>
              <a:ext cx="383177" cy="39188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01696" y="4484140"/>
              <a:ext cx="396240" cy="42236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970350" y="3455809"/>
              <a:ext cx="429548" cy="43542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713730" y="4461060"/>
              <a:ext cx="383177" cy="39188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873515" y="3528146"/>
              <a:ext cx="383177" cy="35925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791114" y="4475716"/>
              <a:ext cx="383177" cy="39188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</p:spTree>
    <p:extLst>
      <p:ext uri="{BB962C8B-B14F-4D97-AF65-F5344CB8AC3E}">
        <p14:creationId xmlns:p14="http://schemas.microsoft.com/office/powerpoint/2010/main" val="2360983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5306024" y="734874"/>
            <a:ext cx="10590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3200" b="1" u="sng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Toán</a:t>
            </a:r>
            <a:endParaRPr lang="en-US" sz="3200" b="1" u="sng" dirty="0">
              <a:latin typeface="Times New Roman" panose="02020603050405020304" pitchFamily="18" charset="0"/>
              <a:ea typeface="HP001 4H" pitchFamily="34" charset="-127"/>
              <a:cs typeface="Times New Roman" panose="02020603050405020304" pitchFamily="18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149384" y="161787"/>
            <a:ext cx="7543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32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Thứ</a:t>
            </a:r>
            <a:r>
              <a:rPr lang="en-US" sz="32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tư</a:t>
            </a:r>
            <a:r>
              <a:rPr lang="en-US" sz="32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ngày</a:t>
            </a:r>
            <a:r>
              <a:rPr lang="en-US" sz="32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14 </a:t>
            </a:r>
            <a:r>
              <a:rPr lang="en-US" sz="32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tháng</a:t>
            </a:r>
            <a:r>
              <a:rPr lang="en-US" sz="32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12 </a:t>
            </a:r>
            <a:r>
              <a:rPr lang="en-US" sz="32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năm</a:t>
            </a:r>
            <a:r>
              <a:rPr lang="en-US" sz="32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2022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825659" y="1307306"/>
            <a:ext cx="68675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(TIẾT 3)</a:t>
            </a:r>
            <a:endParaRPr lang="en-US" sz="2800" b="1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162" y="2376645"/>
            <a:ext cx="9548949" cy="2926176"/>
          </a:xfrm>
          <a:prstGeom prst="rect">
            <a:avLst/>
          </a:prstGeom>
        </p:spPr>
      </p:pic>
      <p:sp>
        <p:nvSpPr>
          <p:cNvPr id="7" name="Rectangle: Rounded Corners 7"/>
          <p:cNvSpPr/>
          <p:nvPr/>
        </p:nvSpPr>
        <p:spPr>
          <a:xfrm>
            <a:off x="2630940" y="2804316"/>
            <a:ext cx="542925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6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8" name="Rectangle: Rounded Corners 7"/>
          <p:cNvSpPr/>
          <p:nvPr/>
        </p:nvSpPr>
        <p:spPr>
          <a:xfrm>
            <a:off x="2630939" y="4067628"/>
            <a:ext cx="542925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6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9" name="Rectangle: Rounded Corners 7"/>
          <p:cNvSpPr/>
          <p:nvPr/>
        </p:nvSpPr>
        <p:spPr>
          <a:xfrm>
            <a:off x="5805452" y="2804316"/>
            <a:ext cx="542925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60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0" name="Rectangle: Rounded Corners 7"/>
          <p:cNvSpPr/>
          <p:nvPr/>
        </p:nvSpPr>
        <p:spPr>
          <a:xfrm>
            <a:off x="5767637" y="4119407"/>
            <a:ext cx="542925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60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1" name="Rectangle: Rounded Corners 7"/>
          <p:cNvSpPr/>
          <p:nvPr/>
        </p:nvSpPr>
        <p:spPr>
          <a:xfrm>
            <a:off x="8992520" y="2832435"/>
            <a:ext cx="542925" cy="655638"/>
          </a:xfrm>
          <a:prstGeom prst="roundRect">
            <a:avLst>
              <a:gd name="adj" fmla="val 5045"/>
            </a:avLst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6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2" name="Rectangle: Rounded Corners 7"/>
          <p:cNvSpPr/>
          <p:nvPr/>
        </p:nvSpPr>
        <p:spPr>
          <a:xfrm>
            <a:off x="8992520" y="4067628"/>
            <a:ext cx="542925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6000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3977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5360557" y="734874"/>
            <a:ext cx="950005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b="1" u="sng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Toán</a:t>
            </a:r>
            <a:endParaRPr lang="en-US" sz="2800" b="1" u="sng" dirty="0">
              <a:latin typeface="Times New Roman" panose="02020603050405020304" pitchFamily="18" charset="0"/>
              <a:ea typeface="HP001 4H" pitchFamily="34" charset="-127"/>
              <a:cs typeface="Times New Roman" panose="02020603050405020304" pitchFamily="18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149384" y="161787"/>
            <a:ext cx="7543800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8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Thứ</a:t>
            </a:r>
            <a:r>
              <a:rPr lang="en-US" sz="28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tư</a:t>
            </a:r>
            <a:r>
              <a:rPr lang="en-US" sz="28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ngày</a:t>
            </a:r>
            <a:r>
              <a:rPr lang="en-US" sz="28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14 </a:t>
            </a:r>
            <a:r>
              <a:rPr lang="en-US" sz="28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tháng</a:t>
            </a:r>
            <a:r>
              <a:rPr lang="en-US" sz="28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12 </a:t>
            </a:r>
            <a:r>
              <a:rPr lang="en-US" sz="28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năm</a:t>
            </a:r>
            <a:r>
              <a:rPr lang="en-US" sz="28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2022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825659" y="1307306"/>
            <a:ext cx="6867525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(TIẾT 3)</a:t>
            </a:r>
            <a:endParaRPr lang="en-US" sz="2400" b="1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4">
            <a:extLst>
              <a:ext uri="{FF2B5EF4-FFF2-40B4-BE49-F238E27FC236}">
                <a16:creationId xmlns:a16="http://schemas.microsoft.com/office/drawing/2014/main" id="{A6F177AF-B7A6-49B5-AFEB-ACC2F47C45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12" t="36890" r="32848" b="2444"/>
          <a:stretch/>
        </p:blipFill>
        <p:spPr>
          <a:xfrm>
            <a:off x="-372777" y="3153613"/>
            <a:ext cx="2857501" cy="416052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903" y="2253318"/>
            <a:ext cx="7680722" cy="41751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Rectangle: Rounded Corners 7"/>
          <p:cNvSpPr/>
          <p:nvPr/>
        </p:nvSpPr>
        <p:spPr>
          <a:xfrm>
            <a:off x="4637766" y="3129616"/>
            <a:ext cx="510778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0" name="Rectangle: Rounded Corners 7"/>
          <p:cNvSpPr/>
          <p:nvPr/>
        </p:nvSpPr>
        <p:spPr>
          <a:xfrm>
            <a:off x="4609192" y="3891616"/>
            <a:ext cx="539353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1" name="Rectangle: Rounded Corners 7"/>
          <p:cNvSpPr/>
          <p:nvPr/>
        </p:nvSpPr>
        <p:spPr>
          <a:xfrm>
            <a:off x="6367744" y="3129616"/>
            <a:ext cx="542925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2" name="Rectangle: Rounded Corners 7"/>
          <p:cNvSpPr/>
          <p:nvPr/>
        </p:nvSpPr>
        <p:spPr>
          <a:xfrm>
            <a:off x="6411798" y="3878916"/>
            <a:ext cx="542925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3" name="Rectangle: Rounded Corners 7"/>
          <p:cNvSpPr/>
          <p:nvPr/>
        </p:nvSpPr>
        <p:spPr>
          <a:xfrm>
            <a:off x="8796619" y="3129616"/>
            <a:ext cx="542925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4" name="Rectangle: Rounded Corners 7"/>
          <p:cNvSpPr/>
          <p:nvPr/>
        </p:nvSpPr>
        <p:spPr>
          <a:xfrm>
            <a:off x="8796619" y="3878916"/>
            <a:ext cx="542925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5" name="Rectangle: Rounded Corners 7"/>
          <p:cNvSpPr/>
          <p:nvPr/>
        </p:nvSpPr>
        <p:spPr>
          <a:xfrm>
            <a:off x="4066266" y="4856816"/>
            <a:ext cx="542925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6" name="Rectangle: Rounded Corners 7"/>
          <p:cNvSpPr/>
          <p:nvPr/>
        </p:nvSpPr>
        <p:spPr>
          <a:xfrm>
            <a:off x="4066266" y="5609291"/>
            <a:ext cx="542925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" name="Rectangle: Rounded Corners 7"/>
          <p:cNvSpPr/>
          <p:nvPr/>
        </p:nvSpPr>
        <p:spPr>
          <a:xfrm>
            <a:off x="6410607" y="4872691"/>
            <a:ext cx="542925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8" name="Rectangle: Rounded Corners 7"/>
          <p:cNvSpPr/>
          <p:nvPr/>
        </p:nvSpPr>
        <p:spPr>
          <a:xfrm>
            <a:off x="6396319" y="5596591"/>
            <a:ext cx="542925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9" name="Rectangle: Rounded Corners 7"/>
          <p:cNvSpPr/>
          <p:nvPr/>
        </p:nvSpPr>
        <p:spPr>
          <a:xfrm>
            <a:off x="8796619" y="4856816"/>
            <a:ext cx="542925" cy="655638"/>
          </a:xfrm>
          <a:prstGeom prst="roundRect">
            <a:avLst>
              <a:gd name="adj" fmla="val 5045"/>
            </a:avLst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0" name="Rectangle: Rounded Corners 7"/>
          <p:cNvSpPr/>
          <p:nvPr/>
        </p:nvSpPr>
        <p:spPr>
          <a:xfrm>
            <a:off x="8791857" y="5583891"/>
            <a:ext cx="542925" cy="655638"/>
          </a:xfrm>
          <a:prstGeom prst="roundRect">
            <a:avLst/>
          </a:prstGeom>
          <a:solidFill>
            <a:schemeClr val="bg1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64921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5360557" y="734874"/>
            <a:ext cx="9500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b="1" u="sng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Toán</a:t>
            </a:r>
            <a:endParaRPr lang="en-US" sz="2800" b="1" u="sng" dirty="0">
              <a:latin typeface="Times New Roman" panose="02020603050405020304" pitchFamily="18" charset="0"/>
              <a:ea typeface="HP001 4H" pitchFamily="34" charset="-127"/>
              <a:cs typeface="Times New Roman" panose="02020603050405020304" pitchFamily="18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149384" y="161787"/>
            <a:ext cx="7543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8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Thứ</a:t>
            </a:r>
            <a:r>
              <a:rPr lang="en-US" sz="28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tư</a:t>
            </a:r>
            <a:r>
              <a:rPr lang="en-US" sz="28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ngày</a:t>
            </a:r>
            <a:r>
              <a:rPr lang="en-US" sz="28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14 </a:t>
            </a:r>
            <a:r>
              <a:rPr lang="en-US" sz="28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tháng</a:t>
            </a:r>
            <a:r>
              <a:rPr lang="en-US" sz="28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12 </a:t>
            </a:r>
            <a:r>
              <a:rPr lang="en-US" sz="28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năm</a:t>
            </a:r>
            <a:r>
              <a:rPr lang="en-US" sz="28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2022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825659" y="1307306"/>
            <a:ext cx="68675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(TIẾT 3)</a:t>
            </a:r>
            <a:endParaRPr lang="en-US" sz="2400" b="1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60" y="1818183"/>
            <a:ext cx="11873004" cy="4849317"/>
          </a:xfrm>
          <a:prstGeom prst="rect">
            <a:avLst/>
          </a:prstGeom>
        </p:spPr>
      </p:pic>
      <p:sp>
        <p:nvSpPr>
          <p:cNvPr id="8" name="8-Point Star 7"/>
          <p:cNvSpPr/>
          <p:nvPr/>
        </p:nvSpPr>
        <p:spPr>
          <a:xfrm>
            <a:off x="9693184" y="685867"/>
            <a:ext cx="2273133" cy="1704541"/>
          </a:xfrm>
          <a:prstGeom prst="star8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Times New Roman" panose="02020603050405020304" charset="0"/>
                <a:cs typeface="Times New Roman" panose="02020603050405020304" charset="0"/>
              </a:rPr>
              <a:t>Thảo</a:t>
            </a:r>
            <a:r>
              <a:rPr lang="en-US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400" dirty="0" err="1">
                <a:latin typeface="Times New Roman" panose="02020603050405020304" charset="0"/>
                <a:cs typeface="Times New Roman" panose="02020603050405020304" charset="0"/>
              </a:rPr>
              <a:t>luận</a:t>
            </a:r>
            <a:r>
              <a:rPr lang="en-US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400" dirty="0" err="1">
                <a:latin typeface="Times New Roman" panose="02020603050405020304" charset="0"/>
                <a:cs typeface="Times New Roman" panose="02020603050405020304" charset="0"/>
              </a:rPr>
              <a:t>nhóm</a:t>
            </a:r>
            <a:r>
              <a:rPr lang="en-US" sz="2400" dirty="0">
                <a:latin typeface="Times New Roman" panose="02020603050405020304" charset="0"/>
                <a:cs typeface="Times New Roman" panose="02020603050405020304" charset="0"/>
              </a:rPr>
              <a:t> 2</a:t>
            </a:r>
          </a:p>
        </p:txBody>
      </p:sp>
      <p:sp>
        <p:nvSpPr>
          <p:cNvPr id="9" name="Rectangle: Rounded Corners 7"/>
          <p:cNvSpPr/>
          <p:nvPr/>
        </p:nvSpPr>
        <p:spPr>
          <a:xfrm>
            <a:off x="3369946" y="4114799"/>
            <a:ext cx="431345" cy="30044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1859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5360557" y="734874"/>
            <a:ext cx="9500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b="1" u="sng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Toán</a:t>
            </a:r>
            <a:endParaRPr lang="en-US" sz="2800" b="1" u="sng" dirty="0">
              <a:latin typeface="Times New Roman" panose="02020603050405020304" pitchFamily="18" charset="0"/>
              <a:ea typeface="HP001 4H" pitchFamily="34" charset="-127"/>
              <a:cs typeface="Times New Roman" panose="02020603050405020304" pitchFamily="18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149384" y="161787"/>
            <a:ext cx="7543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8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Thứ</a:t>
            </a:r>
            <a:r>
              <a:rPr lang="en-US" sz="28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tư</a:t>
            </a:r>
            <a:r>
              <a:rPr lang="en-US" sz="28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ngày</a:t>
            </a:r>
            <a:r>
              <a:rPr lang="en-US" sz="28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14 </a:t>
            </a:r>
            <a:r>
              <a:rPr lang="en-US" sz="28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tháng</a:t>
            </a:r>
            <a:r>
              <a:rPr lang="en-US" sz="28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12 </a:t>
            </a:r>
            <a:r>
              <a:rPr lang="en-US" sz="2800" b="1" dirty="0" err="1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năm</a:t>
            </a:r>
            <a:r>
              <a:rPr lang="en-US" sz="2800" b="1" dirty="0">
                <a:latin typeface="Times New Roman" panose="02020603050405020304" pitchFamily="18" charset="0"/>
                <a:ea typeface="HP001 4H" pitchFamily="34" charset="-127"/>
                <a:cs typeface="Times New Roman" panose="02020603050405020304" pitchFamily="18" charset="0"/>
              </a:rPr>
              <a:t> 2022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825659" y="1307306"/>
            <a:ext cx="68675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(TIẾT 3)</a:t>
            </a:r>
            <a:endParaRPr lang="en-US" sz="2400" b="1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60" y="1818183"/>
            <a:ext cx="11873004" cy="484931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3545305" y="4158268"/>
            <a:ext cx="258228" cy="3174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248273" y="4084101"/>
            <a:ext cx="258228" cy="3174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416191" y="6091342"/>
            <a:ext cx="258228" cy="3174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9120713" y="6154914"/>
            <a:ext cx="258228" cy="3174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Rectangle: Rounded Corners 7"/>
          <p:cNvSpPr/>
          <p:nvPr/>
        </p:nvSpPr>
        <p:spPr>
          <a:xfrm>
            <a:off x="3369946" y="4114799"/>
            <a:ext cx="431345" cy="30044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11165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/>
          <p:cNvSpPr/>
          <p:nvPr/>
        </p:nvSpPr>
        <p:spPr>
          <a:xfrm>
            <a:off x="2270523" y="3109914"/>
            <a:ext cx="2246709" cy="655637"/>
          </a:xfrm>
          <a:prstGeom prst="roundRect">
            <a:avLst/>
          </a:prstGeom>
          <a:noFill/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dirty="0">
                <a:solidFill>
                  <a:srgbClr val="002060"/>
                </a:solidFill>
              </a:rPr>
              <a:t>8 -   ?   = 5 </a:t>
            </a:r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317" y="1003300"/>
            <a:ext cx="4379119" cy="203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057" y="1003300"/>
            <a:ext cx="2450306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73" y="4071940"/>
            <a:ext cx="242887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445" y="3814765"/>
            <a:ext cx="3125391" cy="190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3132535" y="3144839"/>
            <a:ext cx="407194" cy="58578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: Rounded Corners 7"/>
          <p:cNvSpPr/>
          <p:nvPr/>
        </p:nvSpPr>
        <p:spPr>
          <a:xfrm>
            <a:off x="3095626" y="3081340"/>
            <a:ext cx="504825" cy="65563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3" name="Rectangle: Rounded Corners 7"/>
          <p:cNvSpPr/>
          <p:nvPr/>
        </p:nvSpPr>
        <p:spPr>
          <a:xfrm>
            <a:off x="7506892" y="2714625"/>
            <a:ext cx="2246709" cy="655638"/>
          </a:xfrm>
          <a:prstGeom prst="roundRect">
            <a:avLst/>
          </a:prstGeom>
          <a:noFill/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dirty="0">
                <a:solidFill>
                  <a:srgbClr val="002060"/>
                </a:solidFill>
              </a:rPr>
              <a:t>10  -   ?   = 8 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518922" y="2749550"/>
            <a:ext cx="407194" cy="58578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: Rounded Corners 7"/>
          <p:cNvSpPr/>
          <p:nvPr/>
        </p:nvSpPr>
        <p:spPr>
          <a:xfrm>
            <a:off x="2212182" y="5511800"/>
            <a:ext cx="2246710" cy="655638"/>
          </a:xfrm>
          <a:prstGeom prst="roundRect">
            <a:avLst/>
          </a:prstGeom>
          <a:noFill/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dirty="0">
                <a:solidFill>
                  <a:srgbClr val="002060"/>
                </a:solidFill>
              </a:rPr>
              <a:t>8 -   ?   = 7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074194" y="5546725"/>
            <a:ext cx="407194" cy="58578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: Rounded Corners 7"/>
          <p:cNvSpPr/>
          <p:nvPr/>
        </p:nvSpPr>
        <p:spPr>
          <a:xfrm>
            <a:off x="7448550" y="5715000"/>
            <a:ext cx="2246710" cy="655638"/>
          </a:xfrm>
          <a:prstGeom prst="roundRect">
            <a:avLst/>
          </a:prstGeom>
          <a:noFill/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dirty="0">
                <a:solidFill>
                  <a:srgbClr val="002060"/>
                </a:solidFill>
              </a:rPr>
              <a:t>9 -   ?   = 4 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310563" y="5749925"/>
            <a:ext cx="407194" cy="58578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ectangle: Rounded Corners 7"/>
          <p:cNvSpPr/>
          <p:nvPr/>
        </p:nvSpPr>
        <p:spPr>
          <a:xfrm>
            <a:off x="8483205" y="2722565"/>
            <a:ext cx="504825" cy="65563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0" name="Rectangle: Rounded Corners 7"/>
          <p:cNvSpPr/>
          <p:nvPr/>
        </p:nvSpPr>
        <p:spPr>
          <a:xfrm>
            <a:off x="3034904" y="5546725"/>
            <a:ext cx="503634" cy="6556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1" name="Rectangle: Rounded Corners 7"/>
          <p:cNvSpPr/>
          <p:nvPr/>
        </p:nvSpPr>
        <p:spPr>
          <a:xfrm>
            <a:off x="8264130" y="5722940"/>
            <a:ext cx="504825" cy="65563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b="1" dirty="0">
                <a:solidFill>
                  <a:srgbClr val="FF0000"/>
                </a:solidFill>
              </a:rPr>
              <a:t>5</a:t>
            </a:r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00250" y="161927"/>
            <a:ext cx="1538288" cy="8032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</p:pic>
      <p:pic>
        <p:nvPicPr>
          <p:cNvPr id="2" name="Picture 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166" y="4707830"/>
            <a:ext cx="1383200" cy="201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1026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GIAO AN LUU\GIÁO ÁN 2020-2021\LỚP 1-HƯƠNG\GIÁO ÁN LỚP 1\USB-TRÌNH CHIẾU\TOÁN\HỌC KỲ 1\TUẦN 3-Toán\Bài 7. Số 10\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"/>
            <a:ext cx="12059478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文本框 25"/>
          <p:cNvSpPr txBox="1"/>
          <p:nvPr/>
        </p:nvSpPr>
        <p:spPr>
          <a:xfrm>
            <a:off x="5296993" y="2546724"/>
            <a:ext cx="5119216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Vận</a:t>
            </a:r>
            <a:r>
              <a:rPr lang="en-US" altLang="zh-CN" sz="72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7200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dụng</a:t>
            </a:r>
            <a:r>
              <a:rPr lang="en-US" altLang="zh-CN" sz="72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zh-CN" sz="7200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trải</a:t>
            </a:r>
            <a:r>
              <a:rPr lang="en-US" altLang="zh-CN" sz="72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7200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nghiệm</a:t>
            </a:r>
            <a:endParaRPr lang="en-US" altLang="zh-CN" sz="7200" b="1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Microsoft YaHei" panose="020B0503020204020204" charset="-122"/>
              <a:cs typeface="Times New Roman" panose="02020603050405020304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55205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hlinkClick r:id="rId3" action="ppaction://hlinksldjump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0" t="513" r="15632" b="-513"/>
          <a:stretch/>
        </p:blipFill>
        <p:spPr>
          <a:xfrm>
            <a:off x="3518916" y="1085850"/>
            <a:ext cx="4753356" cy="4753356"/>
          </a:xfrm>
          <a:prstGeom prst="rect">
            <a:avLst/>
          </a:prstGeom>
        </p:spPr>
      </p:pic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3499104" y="1072896"/>
            <a:ext cx="2389632" cy="2389632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" name="Heart 5"/>
          <p:cNvSpPr/>
          <p:nvPr/>
        </p:nvSpPr>
        <p:spPr>
          <a:xfrm>
            <a:off x="3608832" y="1170432"/>
            <a:ext cx="792480" cy="792480"/>
          </a:xfrm>
          <a:prstGeom prst="heart">
            <a:avLst/>
          </a:prstGeom>
          <a:solidFill>
            <a:srgbClr val="FF00FF"/>
          </a:solidFill>
          <a:ln>
            <a:solidFill>
              <a:srgbClr val="DA0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6" action="ppaction://hlinksldjump"/>
          </p:cNvPr>
          <p:cNvSpPr/>
          <p:nvPr/>
        </p:nvSpPr>
        <p:spPr>
          <a:xfrm>
            <a:off x="5888736" y="1072896"/>
            <a:ext cx="2389632" cy="2389632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" name="Heart 7"/>
          <p:cNvSpPr/>
          <p:nvPr/>
        </p:nvSpPr>
        <p:spPr>
          <a:xfrm>
            <a:off x="7376160" y="1170432"/>
            <a:ext cx="792480" cy="792480"/>
          </a:xfrm>
          <a:prstGeom prst="heart">
            <a:avLst/>
          </a:prstGeom>
          <a:solidFill>
            <a:srgbClr val="FF00FF"/>
          </a:solidFill>
          <a:ln>
            <a:solidFill>
              <a:srgbClr val="DA0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hlinkClick r:id="rId7" action="ppaction://hlinksldjump"/>
          </p:cNvPr>
          <p:cNvSpPr/>
          <p:nvPr/>
        </p:nvSpPr>
        <p:spPr>
          <a:xfrm>
            <a:off x="3499104" y="3444240"/>
            <a:ext cx="2389632" cy="2389632"/>
          </a:xfrm>
          <a:prstGeom prst="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" name="Heart 9"/>
          <p:cNvSpPr/>
          <p:nvPr/>
        </p:nvSpPr>
        <p:spPr>
          <a:xfrm>
            <a:off x="3621024" y="4943856"/>
            <a:ext cx="792480" cy="792480"/>
          </a:xfrm>
          <a:prstGeom prst="heart">
            <a:avLst/>
          </a:prstGeom>
          <a:solidFill>
            <a:srgbClr val="FF00FF"/>
          </a:solidFill>
          <a:ln>
            <a:solidFill>
              <a:srgbClr val="DA0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8" action="ppaction://hlinksldjump"/>
          </p:cNvPr>
          <p:cNvSpPr/>
          <p:nvPr/>
        </p:nvSpPr>
        <p:spPr>
          <a:xfrm>
            <a:off x="5882640" y="3444240"/>
            <a:ext cx="2389632" cy="2389632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2" name="Heart 11"/>
          <p:cNvSpPr/>
          <p:nvPr/>
        </p:nvSpPr>
        <p:spPr>
          <a:xfrm>
            <a:off x="7357872" y="4943856"/>
            <a:ext cx="792480" cy="792480"/>
          </a:xfrm>
          <a:prstGeom prst="heart">
            <a:avLst/>
          </a:prstGeom>
          <a:solidFill>
            <a:srgbClr val="FF00FF"/>
          </a:solidFill>
          <a:ln>
            <a:solidFill>
              <a:srgbClr val="DA0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919472" y="2523744"/>
            <a:ext cx="1938528" cy="1938528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Heart 13"/>
          <p:cNvSpPr/>
          <p:nvPr/>
        </p:nvSpPr>
        <p:spPr>
          <a:xfrm>
            <a:off x="5007864" y="2587752"/>
            <a:ext cx="792480" cy="792480"/>
          </a:xfrm>
          <a:prstGeom prst="heart">
            <a:avLst/>
          </a:prstGeom>
          <a:solidFill>
            <a:srgbClr val="FF00FF"/>
          </a:solidFill>
          <a:ln>
            <a:solidFill>
              <a:srgbClr val="DA0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nip Diagonal Corner Rectangle 14"/>
          <p:cNvSpPr/>
          <p:nvPr/>
        </p:nvSpPr>
        <p:spPr>
          <a:xfrm>
            <a:off x="1846218" y="5923788"/>
            <a:ext cx="8619744" cy="865632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: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93681" y="130516"/>
            <a:ext cx="31139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</a:rPr>
              <a:t>TÔI LÀ AI?</a:t>
            </a:r>
          </a:p>
        </p:txBody>
      </p:sp>
    </p:spTree>
    <p:extLst>
      <p:ext uri="{BB962C8B-B14F-4D97-AF65-F5344CB8AC3E}">
        <p14:creationId xmlns:p14="http://schemas.microsoft.com/office/powerpoint/2010/main" val="73378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  <p:bldP spid="7" grpId="0" animBg="1"/>
      <p:bldP spid="8" grpId="0" animBg="1"/>
      <p:bldP spid="8" grpId="1" animBg="1"/>
      <p:bldP spid="9" grpId="0" animBg="1"/>
      <p:bldP spid="10" grpId="0" animBg="1"/>
      <p:bldP spid="10" grpId="1" animBg="1"/>
      <p:bldP spid="11" grpId="0" animBg="1"/>
      <p:bldP spid="12" grpId="0" animBg="1"/>
      <p:bldP spid="12" grpId="1" animBg="1"/>
      <p:bldP spid="13" grpId="0" animBg="1"/>
      <p:bldP spid="14" grpId="0" animBg="1"/>
      <p:bldP spid="14" grpId="1" animBg="1"/>
      <p:bldP spid="15" grpId="0" animBg="1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1755648" y="746323"/>
            <a:ext cx="8619744" cy="1950720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ctr"/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10 - 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5</a:t>
            </a:r>
          </a:p>
        </p:txBody>
      </p:sp>
      <p:sp>
        <p:nvSpPr>
          <p:cNvPr id="5" name="Snip Diagonal Corner Rectangle 4"/>
          <p:cNvSpPr/>
          <p:nvPr/>
        </p:nvSpPr>
        <p:spPr>
          <a:xfrm>
            <a:off x="3017520" y="2915629"/>
            <a:ext cx="5730240" cy="1852313"/>
          </a:xfrm>
          <a:prstGeom prst="snip2DiagRect">
            <a:avLst/>
          </a:prstGeom>
          <a:solidFill>
            <a:schemeClr val="accent4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6" name="Pentagon 5">
            <a:hlinkClick r:id="rId3" action="ppaction://hlinksldjump"/>
          </p:cNvPr>
          <p:cNvSpPr/>
          <p:nvPr/>
        </p:nvSpPr>
        <p:spPr>
          <a:xfrm flipH="1">
            <a:off x="8375904" y="5961888"/>
            <a:ext cx="1999488" cy="755904"/>
          </a:xfrm>
          <a:prstGeom prst="homePlat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157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1716459" y="347472"/>
            <a:ext cx="8619744" cy="1950720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ctr">
              <a:defRPr/>
            </a:pPr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+ 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</a:t>
            </a:r>
          </a:p>
        </p:txBody>
      </p:sp>
      <p:sp>
        <p:nvSpPr>
          <p:cNvPr id="5" name="Snip Diagonal Corner Rectangle 4"/>
          <p:cNvSpPr/>
          <p:nvPr/>
        </p:nvSpPr>
        <p:spPr>
          <a:xfrm>
            <a:off x="2514599" y="2679192"/>
            <a:ext cx="6919903" cy="1422908"/>
          </a:xfrm>
          <a:prstGeom prst="snip2DiagRect">
            <a:avLst/>
          </a:prstGeom>
          <a:solidFill>
            <a:schemeClr val="accent4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5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6" name="Pentagon 5">
            <a:hlinkClick r:id="rId3" action="ppaction://hlinksldjump"/>
          </p:cNvPr>
          <p:cNvSpPr/>
          <p:nvPr/>
        </p:nvSpPr>
        <p:spPr>
          <a:xfrm flipH="1">
            <a:off x="8336715" y="5488142"/>
            <a:ext cx="1999488" cy="755904"/>
          </a:xfrm>
          <a:prstGeom prst="homePlat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3600" b="1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1697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1755648" y="586087"/>
            <a:ext cx="8619744" cy="1950720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ctr">
              <a:defRPr/>
            </a:pPr>
            <a:r>
              <a:rPr lang="en-US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9 - 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3</a:t>
            </a:r>
          </a:p>
        </p:txBody>
      </p:sp>
      <p:sp>
        <p:nvSpPr>
          <p:cNvPr id="5" name="Snip Diagonal Corner Rectangle 4"/>
          <p:cNvSpPr/>
          <p:nvPr/>
        </p:nvSpPr>
        <p:spPr>
          <a:xfrm>
            <a:off x="2656840" y="2826077"/>
            <a:ext cx="6455664" cy="1288723"/>
          </a:xfrm>
          <a:prstGeom prst="snip2DiagRect">
            <a:avLst/>
          </a:prstGeom>
          <a:solidFill>
            <a:schemeClr val="accent4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" name="Pentagon 5">
            <a:hlinkClick r:id="rId3" action="ppaction://hlinksldjump"/>
          </p:cNvPr>
          <p:cNvSpPr/>
          <p:nvPr/>
        </p:nvSpPr>
        <p:spPr>
          <a:xfrm flipH="1">
            <a:off x="8375904" y="5961888"/>
            <a:ext cx="1999488" cy="755904"/>
          </a:xfrm>
          <a:prstGeom prst="homePlat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0997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1920240" y="612213"/>
            <a:ext cx="8455152" cy="1530096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ctr">
              <a:defRPr/>
            </a:pPr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+ 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8</a:t>
            </a:r>
          </a:p>
        </p:txBody>
      </p:sp>
      <p:sp>
        <p:nvSpPr>
          <p:cNvPr id="5" name="Snip Diagonal Corner Rectangle 4"/>
          <p:cNvSpPr/>
          <p:nvPr/>
        </p:nvSpPr>
        <p:spPr>
          <a:xfrm>
            <a:off x="3043645" y="3014036"/>
            <a:ext cx="6779623" cy="1505712"/>
          </a:xfrm>
          <a:prstGeom prst="snip2DiagRect">
            <a:avLst/>
          </a:prstGeom>
          <a:solidFill>
            <a:schemeClr val="accent4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5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" name="Pentagon 5">
            <a:hlinkClick r:id="rId3" action="ppaction://hlinksldjump"/>
          </p:cNvPr>
          <p:cNvSpPr/>
          <p:nvPr/>
        </p:nvSpPr>
        <p:spPr>
          <a:xfrm flipH="1">
            <a:off x="8375904" y="5961888"/>
            <a:ext cx="1999488" cy="755904"/>
          </a:xfrm>
          <a:prstGeom prst="homePlat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b="1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3275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81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34904" y="1651000"/>
            <a:ext cx="5562600" cy="1898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1733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Dặn</a:t>
            </a:r>
            <a:r>
              <a:rPr lang="en-US" sz="11733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733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  <a:endParaRPr lang="en-US" sz="11733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3725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5" y="0"/>
            <a:ext cx="12178075" cy="6858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08085" cy="137719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859" y="937011"/>
            <a:ext cx="8231941" cy="518880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33" y="4456171"/>
            <a:ext cx="4917451" cy="240182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00" y="-55329"/>
            <a:ext cx="5342408" cy="58233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44" y="4599687"/>
            <a:ext cx="2389637" cy="1548387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3994150" y="2378075"/>
            <a:ext cx="533146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 b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- </a:t>
            </a:r>
            <a:r>
              <a:rPr lang="en-US" altLang="en-US" sz="4800" b="1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Nhận</a:t>
            </a:r>
            <a:r>
              <a:rPr lang="en-US" altLang="en-US" sz="4800" b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4800" b="1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xét</a:t>
            </a:r>
            <a:r>
              <a:rPr lang="en-US" altLang="en-US" sz="4800" b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4800" b="1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tiết</a:t>
            </a:r>
            <a:r>
              <a:rPr lang="en-US" altLang="en-US" sz="4800" b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4800" b="1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học</a:t>
            </a:r>
          </a:p>
          <a:p>
            <a:pPr algn="ctr"/>
            <a:r>
              <a:rPr lang="en-US" altLang="en-US" sz="4800" b="1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- Chuẩn bị bài sau</a:t>
            </a:r>
            <a:endParaRPr lang="en-US" altLang="en-US" sz="4800" b="1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en-US" sz="4800" b="1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33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7"/>
          <p:cNvSpPr/>
          <p:nvPr/>
        </p:nvSpPr>
        <p:spPr>
          <a:xfrm>
            <a:off x="4386705" y="4821148"/>
            <a:ext cx="3660015" cy="655637"/>
          </a:xfrm>
          <a:prstGeom prst="roundRect">
            <a:avLst/>
          </a:prstGeom>
          <a:noFill/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vi-VN" sz="4400" dirty="0">
                <a:solidFill>
                  <a:srgbClr val="002060"/>
                </a:solidFill>
              </a:rPr>
              <a:t>10</a:t>
            </a:r>
            <a:r>
              <a:rPr lang="en-SG" sz="4400" dirty="0">
                <a:solidFill>
                  <a:srgbClr val="002060"/>
                </a:solidFill>
              </a:rPr>
              <a:t> -   ?   = </a:t>
            </a:r>
            <a:r>
              <a:rPr lang="vi-VN" sz="4400" dirty="0">
                <a:solidFill>
                  <a:srgbClr val="002060"/>
                </a:solidFill>
              </a:rPr>
              <a:t>7</a:t>
            </a:r>
            <a:r>
              <a:rPr lang="en-SG" sz="44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4" name="Rectangle: Rounded Corners 7"/>
          <p:cNvSpPr/>
          <p:nvPr/>
        </p:nvSpPr>
        <p:spPr>
          <a:xfrm>
            <a:off x="6113418" y="4821147"/>
            <a:ext cx="504825" cy="65563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5400" dirty="0">
                <a:solidFill>
                  <a:srgbClr val="FF0000"/>
                </a:solidFill>
              </a:rPr>
              <a:t>3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253" y="118021"/>
            <a:ext cx="5597283" cy="4192722"/>
          </a:xfrm>
          <a:prstGeom prst="rect">
            <a:avLst/>
          </a:prstGeom>
        </p:spPr>
      </p:pic>
      <p:sp>
        <p:nvSpPr>
          <p:cNvPr id="7" name="Heart 6"/>
          <p:cNvSpPr/>
          <p:nvPr/>
        </p:nvSpPr>
        <p:spPr>
          <a:xfrm>
            <a:off x="6113418" y="2741705"/>
            <a:ext cx="953588" cy="942021"/>
          </a:xfrm>
          <a:prstGeom prst="hear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016137" y="2741705"/>
            <a:ext cx="927463" cy="94202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art 8"/>
          <p:cNvSpPr/>
          <p:nvPr/>
        </p:nvSpPr>
        <p:spPr>
          <a:xfrm>
            <a:off x="7276012" y="1606732"/>
            <a:ext cx="770708" cy="835275"/>
          </a:xfrm>
          <a:prstGeom prst="hear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58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092" y="0"/>
            <a:ext cx="7205799" cy="5404349"/>
          </a:xfrm>
          <a:prstGeom prst="rect">
            <a:avLst/>
          </a:prstGeom>
        </p:spPr>
      </p:pic>
      <p:sp>
        <p:nvSpPr>
          <p:cNvPr id="8" name="Rectangle: Rounded Corners 7"/>
          <p:cNvSpPr/>
          <p:nvPr/>
        </p:nvSpPr>
        <p:spPr>
          <a:xfrm>
            <a:off x="4399768" y="5670233"/>
            <a:ext cx="3660015" cy="655637"/>
          </a:xfrm>
          <a:prstGeom prst="roundRect">
            <a:avLst/>
          </a:prstGeom>
          <a:noFill/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vi-VN" sz="4400" dirty="0">
                <a:solidFill>
                  <a:srgbClr val="002060"/>
                </a:solidFill>
              </a:rPr>
              <a:t>6</a:t>
            </a:r>
            <a:r>
              <a:rPr lang="en-SG" sz="4400" dirty="0">
                <a:solidFill>
                  <a:srgbClr val="002060"/>
                </a:solidFill>
              </a:rPr>
              <a:t> -   ?   = </a:t>
            </a:r>
            <a:r>
              <a:rPr lang="vi-VN" sz="4400" dirty="0">
                <a:solidFill>
                  <a:srgbClr val="002060"/>
                </a:solidFill>
              </a:rPr>
              <a:t>2</a:t>
            </a:r>
            <a:r>
              <a:rPr lang="en-SG" sz="44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9" name="Rectangle: Rounded Corners 7"/>
          <p:cNvSpPr/>
          <p:nvPr/>
        </p:nvSpPr>
        <p:spPr>
          <a:xfrm>
            <a:off x="6061166" y="5670232"/>
            <a:ext cx="504825" cy="65563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vi-VN" sz="5400" dirty="0">
                <a:solidFill>
                  <a:srgbClr val="FF0000"/>
                </a:solidFill>
              </a:rPr>
              <a:t>4</a:t>
            </a:r>
            <a:endParaRPr lang="en-SG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61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480" y="1"/>
            <a:ext cx="7290292" cy="5368834"/>
          </a:xfrm>
          <a:prstGeom prst="rect">
            <a:avLst/>
          </a:prstGeom>
        </p:spPr>
      </p:pic>
      <p:sp>
        <p:nvSpPr>
          <p:cNvPr id="6" name="Rectangle: Rounded Corners 7"/>
          <p:cNvSpPr/>
          <p:nvPr/>
        </p:nvSpPr>
        <p:spPr>
          <a:xfrm>
            <a:off x="4438956" y="5905365"/>
            <a:ext cx="3660015" cy="655637"/>
          </a:xfrm>
          <a:prstGeom prst="roundRect">
            <a:avLst/>
          </a:prstGeom>
          <a:noFill/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vi-VN" sz="4400" dirty="0">
                <a:solidFill>
                  <a:srgbClr val="002060"/>
                </a:solidFill>
              </a:rPr>
              <a:t>6</a:t>
            </a:r>
            <a:r>
              <a:rPr lang="en-SG" sz="4400" dirty="0">
                <a:solidFill>
                  <a:srgbClr val="002060"/>
                </a:solidFill>
              </a:rPr>
              <a:t> -   ?   = </a:t>
            </a:r>
            <a:r>
              <a:rPr lang="vi-VN" sz="4400" dirty="0">
                <a:solidFill>
                  <a:srgbClr val="002060"/>
                </a:solidFill>
              </a:rPr>
              <a:t>3</a:t>
            </a:r>
            <a:r>
              <a:rPr lang="en-SG" sz="44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7" name="Rectangle: Rounded Corners 7"/>
          <p:cNvSpPr/>
          <p:nvPr/>
        </p:nvSpPr>
        <p:spPr>
          <a:xfrm>
            <a:off x="6030213" y="5905365"/>
            <a:ext cx="504825" cy="65563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vi-VN" sz="5400" dirty="0">
                <a:solidFill>
                  <a:srgbClr val="FF0000"/>
                </a:solidFill>
              </a:rPr>
              <a:t>3</a:t>
            </a:r>
            <a:endParaRPr lang="en-SG" sz="5400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612" y="4485595"/>
            <a:ext cx="2164072" cy="216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10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700</TotalTime>
  <Words>408</Words>
  <Application>Microsoft Office PowerPoint</Application>
  <PresentationFormat>Widescreen</PresentationFormat>
  <Paragraphs>125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Arial-Rounded</vt:lpstr>
      <vt:lpstr>Arial</vt:lpstr>
      <vt:lpstr>Calibri</vt:lpstr>
      <vt:lpstr>AvantGarde</vt:lpstr>
      <vt:lpstr>Calibri Light</vt:lpstr>
      <vt:lpstr>VNI-Avo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vvxel</dc:creator>
  <cp:lastModifiedBy>Administrator</cp:lastModifiedBy>
  <cp:revision>69</cp:revision>
  <dcterms:created xsi:type="dcterms:W3CDTF">2018-03-28T09:35:17Z</dcterms:created>
  <dcterms:modified xsi:type="dcterms:W3CDTF">2023-10-26T06:05:08Z</dcterms:modified>
</cp:coreProperties>
</file>